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MAmCtVkEY6AoV7Wn3OsQVGSW7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741C43D-EFDE-48EE-9A78-116D49C0842E}">
  <a:tblStyle styleId="{8741C43D-EFDE-48EE-9A78-116D49C08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850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92a3e46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92a3e46b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6092a3e46b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92a3e46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92a3e46b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6092a3e46b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09d521c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09d521ce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609d521ce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644e6e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644e6e3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63644e6e3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09d521ce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09d521cee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609d521cee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09d521ce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09d521cee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maps taken from 2017 Harbor Survey Monitoring Stations</a:t>
            </a:r>
            <a:endParaRPr/>
          </a:p>
        </p:txBody>
      </p:sp>
      <p:sp>
        <p:nvSpPr>
          <p:cNvPr id="212" name="Google Shape;212;g609d521cee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3644e6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3644e6e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63644e6e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644e6e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644e6e3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63644e6e3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644e6e3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644e6e35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3644e6e35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3644e6e3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3644e6e35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63644e6e35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3644e6e3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3644e6e35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3644e6e35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rwalkriver.org/wpcontent/uploads/2014/11/NR-winter-report-Oct-2010-through-April-2011.pdf" TargetMode="External"/><Relationship Id="rId4" Type="http://schemas.openxmlformats.org/officeDocument/2006/relationships/hyperlink" Target="http://blog.uvm.edu/kstepenu/files/2016/11/Bact-Present_XV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uvm.edu/kstepenu/files/2016/11/Bact-Present_XV.pdf" TargetMode="External"/><Relationship Id="rId4" Type="http://schemas.openxmlformats.org/officeDocument/2006/relationships/hyperlink" Target="https://www.sara-tx.org/apps/bacteria_charts/ecoli_chart_logrithm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verkeeper.org/water-quality/hudson-river/nyc-hudson-bergen/newtown-creek-metropolitan-ave-bridg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904658"/>
            <a:ext cx="4114800" cy="567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741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256" y="1028700"/>
            <a:ext cx="369738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844428" y="647700"/>
            <a:ext cx="160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Hudson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945785" y="647700"/>
            <a:ext cx="182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Hudson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092a3e46b_0_4"/>
          <p:cNvSpPr txBox="1">
            <a:spLocks noGrp="1"/>
          </p:cNvSpPr>
          <p:nvPr>
            <p:ph type="title"/>
          </p:nvPr>
        </p:nvSpPr>
        <p:spPr>
          <a:xfrm>
            <a:off x="481350" y="95050"/>
            <a:ext cx="10515600" cy="79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Aseptic Technique</a:t>
            </a:r>
            <a:endParaRPr/>
          </a:p>
        </p:txBody>
      </p:sp>
      <p:sp>
        <p:nvSpPr>
          <p:cNvPr id="187" name="Google Shape;187;g6092a3e46b_0_4"/>
          <p:cNvSpPr txBox="1">
            <a:spLocks noGrp="1"/>
          </p:cNvSpPr>
          <p:nvPr>
            <p:ph type="body" idx="1"/>
          </p:nvPr>
        </p:nvSpPr>
        <p:spPr>
          <a:xfrm>
            <a:off x="481350" y="792900"/>
            <a:ext cx="11229300" cy="59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Sterile work surface</a:t>
            </a:r>
            <a:endParaRPr sz="2400"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uncluttered work area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wipe down work surface with bleach or 70% ethanol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Personal hygiene &amp; protective gear</a:t>
            </a:r>
            <a:endParaRPr sz="2400"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wash hands past wrists before/after lab 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always wear lab gloves while working in lab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 not touch face, body, unsterile surfaces/items with gloves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Sterile Handling</a:t>
            </a:r>
            <a:endParaRPr sz="2400"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only use pipettes once to avoid cross-contamination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pipette should transfer from one vessel to the next without touching other surfaces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only uncover a vessel when you are ready to use it and replace cap as soon as possible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 descr="\\svr00\RiverProject\Google Drive\Research Projects\Water Quality\Water Quality Monitoring\Maps\CSO map with ke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000" y="0"/>
            <a:ext cx="846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8510953" y="5755471"/>
            <a:ext cx="1730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NYC DEP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6092a3e46b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2550" y="41975"/>
            <a:ext cx="7425129" cy="67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609d521ce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88" y="554700"/>
            <a:ext cx="11086025" cy="3188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g609d521cee_1_0"/>
          <p:cNvGraphicFramePr/>
          <p:nvPr/>
        </p:nvGraphicFramePr>
        <p:xfrm>
          <a:off x="2939950" y="4238725"/>
          <a:ext cx="6094625" cy="1559900"/>
        </p:xfrm>
        <a:graphic>
          <a:graphicData uri="http://schemas.openxmlformats.org/drawingml/2006/table">
            <a:tbl>
              <a:tblPr>
                <a:noFill/>
                <a:tableStyleId>{8741C43D-EFDE-48EE-9A78-116D49C0842E}</a:tableStyleId>
              </a:tblPr>
              <a:tblGrid>
                <a:gridCol w="2977175"/>
                <a:gridCol w="1558725"/>
                <a:gridCol w="1558725"/>
              </a:tblGrid>
              <a:tr h="3899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NYC DOH Enterococcus Standards (for swimming)</a:t>
                      </a:r>
                      <a:endParaRPr sz="10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Green: &lt;35 MPN--acceptable</a:t>
                      </a:r>
                      <a:endParaRPr sz="10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Yellow: 35-104 MPN--unacceptable if levels persist</a:t>
                      </a:r>
                      <a:endParaRPr sz="10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Red: &gt;104 MPN--unacceptable</a:t>
                      </a:r>
                      <a:endParaRPr sz="10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63644e6e35_0_8"/>
          <p:cNvPicPr preferRelativeResize="0"/>
          <p:nvPr/>
        </p:nvPicPr>
        <p:blipFill rotWithShape="1">
          <a:blip r:embed="rId3">
            <a:alphaModFix/>
          </a:blip>
          <a:srcRect l="7909" t="17746" r="23961" b="10951"/>
          <a:stretch/>
        </p:blipFill>
        <p:spPr>
          <a:xfrm>
            <a:off x="934750" y="76200"/>
            <a:ext cx="10292476" cy="67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609d521cee_1_17"/>
          <p:cNvPicPr preferRelativeResize="0"/>
          <p:nvPr/>
        </p:nvPicPr>
        <p:blipFill rotWithShape="1">
          <a:blip r:embed="rId3">
            <a:alphaModFix/>
          </a:blip>
          <a:srcRect l="2950" t="4886" r="2486" b="9092"/>
          <a:stretch/>
        </p:blipFill>
        <p:spPr>
          <a:xfrm>
            <a:off x="0" y="990025"/>
            <a:ext cx="12259850" cy="41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609d521cee_1_17"/>
          <p:cNvSpPr txBox="1"/>
          <p:nvPr/>
        </p:nvSpPr>
        <p:spPr>
          <a:xfrm>
            <a:off x="719625" y="5284475"/>
            <a:ext cx="103590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geometric mean is a weighted average that is less sensitive to outliers than an arithmetic mean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609d521cee_1_17"/>
          <p:cNvSpPr txBox="1"/>
          <p:nvPr/>
        </p:nvSpPr>
        <p:spPr>
          <a:xfrm>
            <a:off x="5103825" y="2865975"/>
            <a:ext cx="354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d521cee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471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609d521cee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4825" y="8288"/>
            <a:ext cx="5047175" cy="684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63644e6e35_0_0"/>
          <p:cNvPicPr preferRelativeResize="0"/>
          <p:nvPr/>
        </p:nvPicPr>
        <p:blipFill rotWithShape="1">
          <a:blip r:embed="rId3">
            <a:alphaModFix/>
          </a:blip>
          <a:srcRect l="27251" t="9770" r="28942" b="9746"/>
          <a:stretch/>
        </p:blipFill>
        <p:spPr>
          <a:xfrm>
            <a:off x="2819500" y="50925"/>
            <a:ext cx="5883725" cy="67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63644e6e35_0_0"/>
          <p:cNvSpPr txBox="1"/>
          <p:nvPr/>
        </p:nvSpPr>
        <p:spPr>
          <a:xfrm>
            <a:off x="8933100" y="6558100"/>
            <a:ext cx="91230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63644e6e35_0_0"/>
          <p:cNvPicPr preferRelativeResize="0"/>
          <p:nvPr/>
        </p:nvPicPr>
        <p:blipFill rotWithShape="1">
          <a:blip r:embed="rId4">
            <a:alphaModFix/>
          </a:blip>
          <a:srcRect l="62970" t="76201" r="32038" b="17780"/>
          <a:stretch/>
        </p:blipFill>
        <p:spPr>
          <a:xfrm>
            <a:off x="8703225" y="4324900"/>
            <a:ext cx="2395951" cy="18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63644e6e35_0_0"/>
          <p:cNvSpPr txBox="1"/>
          <p:nvPr/>
        </p:nvSpPr>
        <p:spPr>
          <a:xfrm>
            <a:off x="9230175" y="4844575"/>
            <a:ext cx="1710600" cy="1064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&lt;100 count/100mL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100 - 200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201 - 2000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&gt;2000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63644e6e35_0_0"/>
          <p:cNvSpPr txBox="1"/>
          <p:nvPr/>
        </p:nvSpPr>
        <p:spPr>
          <a:xfrm>
            <a:off x="8869750" y="4641675"/>
            <a:ext cx="91230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63644e6e35_0_0"/>
          <p:cNvSpPr txBox="1"/>
          <p:nvPr/>
        </p:nvSpPr>
        <p:spPr>
          <a:xfrm>
            <a:off x="8800625" y="4324900"/>
            <a:ext cx="2139900" cy="519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Fecal Coliform Bacteria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63644e6e3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488" y="652074"/>
            <a:ext cx="9057024" cy="50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63644e6e35_1_0"/>
          <p:cNvSpPr txBox="1"/>
          <p:nvPr/>
        </p:nvSpPr>
        <p:spPr>
          <a:xfrm>
            <a:off x="6593475" y="6245600"/>
            <a:ext cx="5215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http://blog.uvm.edu/kstepenu/files/2016/11/Bact-Present_XV.pdf</a:t>
            </a:r>
            <a:endParaRPr/>
          </a:p>
        </p:txBody>
      </p:sp>
      <p:sp>
        <p:nvSpPr>
          <p:cNvPr id="234" name="Google Shape;234;g63644e6e35_1_0"/>
          <p:cNvSpPr txBox="1"/>
          <p:nvPr/>
        </p:nvSpPr>
        <p:spPr>
          <a:xfrm>
            <a:off x="3790500" y="5919800"/>
            <a:ext cx="84015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http://norwalkriver.org/wpcontent/uploads/2014/11/NR-winter-report-Oct-2010-through-April-2011.pdf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63644e6e35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0" y="773375"/>
            <a:ext cx="8261625" cy="47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63644e6e35_1_10"/>
          <p:cNvSpPr txBox="1"/>
          <p:nvPr/>
        </p:nvSpPr>
        <p:spPr>
          <a:xfrm>
            <a:off x="3658775" y="5938900"/>
            <a:ext cx="8378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 Antonio River Authority: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https://www.sara-tx.org/apps/bacteria_charts/ecoli_chart_logrithm.php</a:t>
            </a:r>
            <a:endParaRPr/>
          </a:p>
        </p:txBody>
      </p:sp>
      <p:sp>
        <p:nvSpPr>
          <p:cNvPr id="242" name="Google Shape;242;g63644e6e35_1_10"/>
          <p:cNvSpPr txBox="1"/>
          <p:nvPr/>
        </p:nvSpPr>
        <p:spPr>
          <a:xfrm>
            <a:off x="6386275" y="6273300"/>
            <a:ext cx="5568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http://blog.uvm.edu/kstepenu/files/2016/11/Bact-Present_XV.pdf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537075" y="0"/>
            <a:ext cx="405130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NYC “Sewershed”</a:t>
            </a:r>
            <a:endParaRPr sz="3959"/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513" y="756325"/>
            <a:ext cx="5924966" cy="61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63644e6e35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938" y="780425"/>
            <a:ext cx="4196125" cy="41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63644e6e35_1_26"/>
          <p:cNvSpPr txBox="1"/>
          <p:nvPr/>
        </p:nvSpPr>
        <p:spPr>
          <a:xfrm>
            <a:off x="2336250" y="6003900"/>
            <a:ext cx="9470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tps://www.riverkeeper.org/water-quality/hudson-river/nyc-hudson-bergen/newtown-creek-metropolitan-ave-bridge/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63644e6e35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37" y="403625"/>
            <a:ext cx="10716125" cy="26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63644e6e35_1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460" y="3949225"/>
            <a:ext cx="5695939" cy="22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63644e6e35_1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050" y="3949225"/>
            <a:ext cx="5673750" cy="22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hatIsC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50" y="1165500"/>
            <a:ext cx="10940199" cy="51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295649" y="-11"/>
            <a:ext cx="1168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Combined Sewer System &amp; Combined Sewer Overflows (CSO) </a:t>
            </a:r>
            <a:endParaRPr sz="3600"/>
          </a:p>
        </p:txBody>
      </p:sp>
      <p:sp>
        <p:nvSpPr>
          <p:cNvPr id="106" name="Google Shape;106;p3" descr="https://static.wixstatic.com/media/a3bef7_70a6597960c141e3b7b0bd47bc02be33~mv2.png/v1/crop/x_0,y_105,w_700,h_404/fill/w_96,h_43,al_c,q_80,usm_0.66_1.00_0.01/a3bef7_70a6597960c141e3b7b0bd47bc02be33~mv2.webp"/>
          <p:cNvSpPr/>
          <p:nvPr/>
        </p:nvSpPr>
        <p:spPr>
          <a:xfrm>
            <a:off x="5054600" y="2971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189" y="-4300"/>
            <a:ext cx="684117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601617" y="71900"/>
            <a:ext cx="3582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CSO Outfall Map</a:t>
            </a:r>
            <a:endParaRPr sz="3959"/>
          </a:p>
        </p:txBody>
      </p:sp>
      <p:sp>
        <p:nvSpPr>
          <p:cNvPr id="113" name="Google Shape;113;p4"/>
          <p:cNvSpPr txBox="1"/>
          <p:nvPr/>
        </p:nvSpPr>
        <p:spPr>
          <a:xfrm>
            <a:off x="8559800" y="450694"/>
            <a:ext cx="2717700" cy="1477200"/>
          </a:xfrm>
          <a:prstGeom prst="rect">
            <a:avLst/>
          </a:prstGeom>
          <a:solidFill>
            <a:srgbClr val="3A9D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 York City has 450+ CSO outfalls 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Harlem River to the Gowanus Canal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551850" y="4907744"/>
            <a:ext cx="2733600" cy="1477200"/>
          </a:xfrm>
          <a:prstGeom prst="rect">
            <a:avLst/>
          </a:prstGeom>
          <a:solidFill>
            <a:srgbClr val="3A9D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Combined sewer systems make up ~60% of New York City's sewershed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255001" y="2762294"/>
            <a:ext cx="3327300" cy="1477200"/>
          </a:xfrm>
          <a:prstGeom prst="rect">
            <a:avLst/>
          </a:prstGeom>
          <a:solidFill>
            <a:srgbClr val="3A9D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CSOs discharge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20 billion gallons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polluted water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into NYC waterways each year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8695500" y="6550200"/>
            <a:ext cx="349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SWIM Coalition /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Open Sewer Atlas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38200" y="12700"/>
            <a:ext cx="10947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Municipal Separate Storm Sewer System (MS4)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1231899"/>
            <a:ext cx="7080250" cy="547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1260230" y="-14067"/>
            <a:ext cx="10515600" cy="99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Citizens’ Water Quality Testing Program</a:t>
            </a:r>
            <a:endParaRPr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836" y="889562"/>
            <a:ext cx="6221682" cy="585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3175" y="4786312"/>
            <a:ext cx="2063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3175" y="5662392"/>
            <a:ext cx="2286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8229550" y="4744110"/>
            <a:ext cx="38264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Sampling site; includes boat launches and other water access points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8251775" y="5633181"/>
            <a:ext cx="19211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CWQTP laboratory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Enterococci as fecal indicator bacteria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Found in fecal matter of warm-blooded animals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Strong correlation between swimmer illness and enterococci levels (although entero probably don’t cause illness)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Survive in salt water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Generally not found in environment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Considerations</a:t>
            </a: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Killed by UV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Somewhat associated with particulate matter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51" name="Google Shape;151;p8" descr="Image result for enterococc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4160" y="2859333"/>
            <a:ext cx="3317630" cy="3317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3194675" y="6253175"/>
            <a:ext cx="9782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Boehm AB, Sassoubre LM. </a:t>
            </a:r>
            <a:r>
              <a:rPr lang="en-US" i="1">
                <a:solidFill>
                  <a:schemeClr val="dk1"/>
                </a:solidFill>
              </a:rPr>
              <a:t>Enterococci as Indicators of Environmental Fecal Contamination. </a:t>
            </a:r>
            <a:r>
              <a:rPr lang="en-US">
                <a:solidFill>
                  <a:schemeClr val="dk1"/>
                </a:solidFill>
              </a:rPr>
              <a:t>2014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38200" y="2947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IDEXX Enterolert method for detecting Enterococcus</a:t>
            </a:r>
            <a:endParaRPr sz="3600"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838200" y="1561514"/>
            <a:ext cx="5154637" cy="170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Results in 24 hours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Enumerates &lt;10 – 24,190 enterococci per 100 mL brackish water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EPA-approved method</a:t>
            </a:r>
            <a:endParaRPr sz="2380"/>
          </a:p>
        </p:txBody>
      </p:sp>
      <p:grpSp>
        <p:nvGrpSpPr>
          <p:cNvPr id="159" name="Google Shape;159;p9"/>
          <p:cNvGrpSpPr/>
          <p:nvPr/>
        </p:nvGrpSpPr>
        <p:grpSpPr>
          <a:xfrm>
            <a:off x="4823386" y="3678534"/>
            <a:ext cx="2676526" cy="2147275"/>
            <a:chOff x="4476385" y="3678534"/>
            <a:chExt cx="2676526" cy="2147275"/>
          </a:xfrm>
        </p:grpSpPr>
        <p:pic>
          <p:nvPicPr>
            <p:cNvPr id="160" name="Google Shape;160;p9"/>
            <p:cNvPicPr preferRelativeResize="0"/>
            <p:nvPr/>
          </p:nvPicPr>
          <p:blipFill rotWithShape="1">
            <a:blip r:embed="rId3">
              <a:alphaModFix/>
            </a:blip>
            <a:srcRect l="7868" t="7428"/>
            <a:stretch/>
          </p:blipFill>
          <p:spPr>
            <a:xfrm>
              <a:off x="4476385" y="4591369"/>
              <a:ext cx="2676525" cy="123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9"/>
            <p:cNvSpPr txBox="1"/>
            <p:nvPr/>
          </p:nvSpPr>
          <p:spPr>
            <a:xfrm>
              <a:off x="4476385" y="3678534"/>
              <a:ext cx="267652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Enzyme cleaves reagent, producing fluorescent molecule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9"/>
          <p:cNvGrpSpPr/>
          <p:nvPr/>
        </p:nvGrpSpPr>
        <p:grpSpPr>
          <a:xfrm>
            <a:off x="494990" y="3868616"/>
            <a:ext cx="3671905" cy="2223697"/>
            <a:chOff x="227704" y="4248443"/>
            <a:chExt cx="3671905" cy="2223697"/>
          </a:xfrm>
        </p:grpSpPr>
        <p:pic>
          <p:nvPicPr>
            <p:cNvPr id="163" name="Google Shape;16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904" y="4248443"/>
              <a:ext cx="2676525" cy="1381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9"/>
            <p:cNvSpPr txBox="1"/>
            <p:nvPr/>
          </p:nvSpPr>
          <p:spPr>
            <a:xfrm>
              <a:off x="1888235" y="5825809"/>
              <a:ext cx="20113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Reagent: modified carbohydrate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227704" y="5825809"/>
              <a:ext cx="15448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Enzyme found in enterococci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9"/>
            <p:cNvCxnSpPr/>
            <p:nvPr/>
          </p:nvCxnSpPr>
          <p:spPr>
            <a:xfrm rot="10800000" flipH="1">
              <a:off x="838200" y="5500468"/>
              <a:ext cx="230945" cy="32534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67" name="Google Shape;167;p9"/>
            <p:cNvCxnSpPr>
              <a:stCxn id="164" idx="0"/>
            </p:cNvCxnSpPr>
            <p:nvPr/>
          </p:nvCxnSpPr>
          <p:spPr>
            <a:xfrm rot="10800000">
              <a:off x="2609522" y="5531509"/>
              <a:ext cx="284400" cy="29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pic>
        <p:nvPicPr>
          <p:cNvPr id="168" name="Google Shape;168;p9" descr="\\svr00\RiverProject\Google Drive\PHOTO IMAGES\Research Projects\Research Projects\Enterococci with Enterolert\2016\IMG_2261.JPG"/>
          <p:cNvPicPr preferRelativeResize="0"/>
          <p:nvPr/>
        </p:nvPicPr>
        <p:blipFill rotWithShape="1">
          <a:blip r:embed="rId5">
            <a:alphaModFix/>
          </a:blip>
          <a:srcRect l="14080" t="12307" r="16724" b="13025"/>
          <a:stretch/>
        </p:blipFill>
        <p:spPr>
          <a:xfrm>
            <a:off x="8516774" y="3094185"/>
            <a:ext cx="2498232" cy="3594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8516775" y="2335237"/>
            <a:ext cx="24982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Wells containing enterococci fluoresce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838200" y="336355"/>
            <a:ext cx="10515600" cy="929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HyServe Compact Dry ETC method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838199" y="1360758"/>
            <a:ext cx="6800557" cy="233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Results in 24 hours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Lower equipment cost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Enumerates 100-30,000 enterococci per 100 ml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Not EPA-approved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6" name="Google Shape;176;p10" descr="\\SVR00\Folder Redirection\melissa\Downloads\IMG_3993 (2).jpg"/>
          <p:cNvPicPr preferRelativeResize="0"/>
          <p:nvPr/>
        </p:nvPicPr>
        <p:blipFill rotWithShape="1">
          <a:blip r:embed="rId3">
            <a:alphaModFix/>
          </a:blip>
          <a:srcRect t="13949" b="3589"/>
          <a:stretch/>
        </p:blipFill>
        <p:spPr>
          <a:xfrm>
            <a:off x="4674137" y="3277655"/>
            <a:ext cx="3256377" cy="3580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0"/>
          <p:cNvCxnSpPr/>
          <p:nvPr/>
        </p:nvCxnSpPr>
        <p:spPr>
          <a:xfrm>
            <a:off x="4107766" y="4783015"/>
            <a:ext cx="119575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10"/>
          <p:cNvSpPr txBox="1"/>
          <p:nvPr/>
        </p:nvSpPr>
        <p:spPr>
          <a:xfrm>
            <a:off x="1406770" y="4600134"/>
            <a:ext cx="27150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contains antibiotics that kill bacteria other than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Enterococcus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0"/>
          <p:cNvCxnSpPr/>
          <p:nvPr/>
        </p:nvCxnSpPr>
        <p:spPr>
          <a:xfrm flipH="1">
            <a:off x="6302326" y="4346917"/>
            <a:ext cx="1772529" cy="12660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80" name="Google Shape;180;p10"/>
          <p:cNvSpPr txBox="1"/>
          <p:nvPr/>
        </p:nvSpPr>
        <p:spPr>
          <a:xfrm>
            <a:off x="8201466" y="4182850"/>
            <a:ext cx="34043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Enterococcus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colony.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X-glucoside in media is cleaved by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Enterococcus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enzyme that produces blue product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418</Words>
  <Application>Microsoft Office PowerPoint</Application>
  <PresentationFormat>Custom</PresentationFormat>
  <Paragraphs>83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NYC “Sewershed”</vt:lpstr>
      <vt:lpstr>Combined Sewer System &amp; Combined Sewer Overflows (CSO) </vt:lpstr>
      <vt:lpstr>CSO Outfall Map</vt:lpstr>
      <vt:lpstr>Municipal Separate Storm Sewer System (MS4)</vt:lpstr>
      <vt:lpstr>Citizens’ Water Quality Testing Program</vt:lpstr>
      <vt:lpstr>Enterococci as fecal indicator bacteria</vt:lpstr>
      <vt:lpstr>IDEXX Enterolert method for detecting Enterococcus</vt:lpstr>
      <vt:lpstr>HyServe Compact Dry ETC method</vt:lpstr>
      <vt:lpstr>Aseptic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Kramer</dc:creator>
  <cp:lastModifiedBy>Melissa Rex</cp:lastModifiedBy>
  <cp:revision>2</cp:revision>
  <dcterms:created xsi:type="dcterms:W3CDTF">2019-09-04T19:25:37Z</dcterms:created>
  <dcterms:modified xsi:type="dcterms:W3CDTF">2019-09-26T18:49:25Z</dcterms:modified>
</cp:coreProperties>
</file>